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BB6A50-4F85-4921-A7A4-6F1742F36D22}">
  <a:tblStyle styleId="{EDBB6A50-4F85-4921-A7A4-6F1742F36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676dad0b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676dad0b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676dad0b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676dad0b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676dad0b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676dad0b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676dad0b6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676dad0b6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76dad0b6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76dad0b6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76dad0b6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76dad0b6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676dad0b6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e676dad0b6_5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76dad0b6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e676dad0b6_5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676dad0b6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676dad0b6_5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676dad0b6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e676dad0b6_5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676dad0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676dad0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676dad0b6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676dad0b6_5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676dad0b6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676dad0b6_5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676dad0b6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e676dad0b6_5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676dad0b6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e676dad0b6_5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676dad0b6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e676dad0b6_5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676dad0b6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676dad0b6_5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676dad0b6_5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e676dad0b6_5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676dad0b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676dad0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676dad0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676dad0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676dad0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676dad0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676dad0b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676dad0b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76dad0b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676dad0b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76dad0b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676dad0b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676dad0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676dad0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541825" y="1585175"/>
            <a:ext cx="18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에어비앤비 EDA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6781975" y="3347800"/>
            <a:ext cx="188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DSL EDA Project 5조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김도언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박세승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박수빈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박준우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이승재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357550" y="264375"/>
            <a:ext cx="3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1353075" y="1875050"/>
            <a:ext cx="684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첫번째 접근: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숙소와 랜드마크까지의 거리가 리뷰점수에 영향을 끼치는 요인 중 하나일 것이다.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2037775" y="3089750"/>
            <a:ext cx="31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357550" y="264375"/>
            <a:ext cx="3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597150" y="664575"/>
            <a:ext cx="31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리뷰점수와의 관계는? 불확실함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175"/>
            <a:ext cx="4827025" cy="33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425" y="77100"/>
            <a:ext cx="4104050" cy="263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425" y="2426950"/>
            <a:ext cx="4104050" cy="26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357550" y="264375"/>
            <a:ext cx="3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597150" y="664575"/>
            <a:ext cx="40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심지어 리뷰 점수의 분포는 Left-skewed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1102100"/>
            <a:ext cx="37909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4749200" y="1238300"/>
            <a:ext cx="31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고객들은 웬만하면 좋은 점수를 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마치 배달앱처럼...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357550" y="264375"/>
            <a:ext cx="3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969625" y="1232825"/>
            <a:ext cx="31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점수만을 고려하는 것에는 문제가 있다.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942250" y="2156100"/>
            <a:ext cx="315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개수도 고려하면 어떨까?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개수가 많다는 것은 이미 그 숙소를 이용한 고객이 많다는 의미.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357550" y="264375"/>
            <a:ext cx="3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50" y="1319150"/>
            <a:ext cx="33909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1544275" y="2952800"/>
            <a:ext cx="789300" cy="268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962675" y="2980200"/>
            <a:ext cx="258900" cy="1265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447925" y="1194475"/>
            <a:ext cx="315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개수가 적은 숙소들의 경우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낮은 평점부터 높은 평점까지 다양하지만,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개수가 많은 숙소들의 경우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낮은 평점을 찾아보기 힘들다.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662875" y="706975"/>
            <a:ext cx="31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점수와 리뷰 개수와의 관계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357550" y="264375"/>
            <a:ext cx="3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745050" y="854875"/>
            <a:ext cx="315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따라서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평점도 좋고 인기도 좋은 숙소(top)과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평점도 안 좋고 인기도 안 좋은 숙소(bottom)로 나누자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925800" y="2406350"/>
            <a:ext cx="31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후 이 두 집단의 특징을 서로 비교해보기로 하자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en" sz="1100"/>
              <a:t>룸 관련요소</a:t>
            </a:r>
            <a:endParaRPr sz="1100"/>
          </a:p>
        </p:txBody>
      </p:sp>
      <p:pic>
        <p:nvPicPr>
          <p:cNvPr id="187" name="Google Shape;187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27" y="1104431"/>
            <a:ext cx="8034837" cy="25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679508" y="3837963"/>
            <a:ext cx="7178879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그닥 차이가 없음 , 있더라도 이 부분에서는 즉각적인 피드백이 어려움 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그래서 우리는 호스트 성향에 주목해 보기로 함 (디자인 하면서 글은 나중에 삭제할 것)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en" sz="1100"/>
              <a:t>Price 관련 요소 - </a:t>
            </a:r>
            <a:endParaRPr sz="1100"/>
          </a:p>
        </p:txBody>
      </p:sp>
      <p:pic>
        <p:nvPicPr>
          <p:cNvPr id="194" name="Google Shape;194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1" y="1010054"/>
            <a:ext cx="9068499" cy="20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8124" l="0" r="5371" t="4755"/>
          <a:stretch/>
        </p:blipFill>
        <p:spPr>
          <a:xfrm>
            <a:off x="2350226" y="1446871"/>
            <a:ext cx="868401" cy="126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7282" l="0" r="0" t="0"/>
          <a:stretch/>
        </p:blipFill>
        <p:spPr>
          <a:xfrm>
            <a:off x="5659982" y="1397197"/>
            <a:ext cx="1055248" cy="126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" y="245825"/>
            <a:ext cx="9106249" cy="196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51186"/>
            <a:ext cx="9144000" cy="196907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97047" y="2109228"/>
            <a:ext cx="46873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도시별로 본 차이 – 전체 양상과 비슷한 모습을 보임</a:t>
            </a:r>
            <a:endParaRPr sz="1100"/>
          </a:p>
        </p:txBody>
      </p:sp>
      <p:sp>
        <p:nvSpPr>
          <p:cNvPr id="204" name="Google Shape;204;p32"/>
          <p:cNvSpPr txBox="1"/>
          <p:nvPr/>
        </p:nvSpPr>
        <p:spPr>
          <a:xfrm>
            <a:off x="654341" y="4611848"/>
            <a:ext cx="43161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룸타입 별로 본 차이, 이것 역시 비슷한 양상을 보임 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/>
        </p:nvSpPr>
        <p:spPr>
          <a:xfrm>
            <a:off x="515923" y="314588"/>
            <a:ext cx="56374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관련 요소 – 호스트가 인증 되었는지</a:t>
            </a:r>
            <a:endParaRPr sz="1100"/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547" y="674911"/>
            <a:ext cx="6807667" cy="19690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861968" y="3133288"/>
            <a:ext cx="449230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 숙소에서 호스트가 약 80% 비율로 인증 되었고, 그에 반해 bottom은 50% 정도의 낮은 수치를 보여줌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73375" y="123850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310675" y="668750"/>
            <a:ext cx="475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데이터 설명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접근 방향 설정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요소분석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분석결과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예시적용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/>
        </p:nvSpPr>
        <p:spPr>
          <a:xfrm>
            <a:off x="377504" y="251670"/>
            <a:ext cx="45048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관련 요소 2 – 응답 비율</a:t>
            </a:r>
            <a:endParaRPr sz="11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93" y="602677"/>
            <a:ext cx="8751814" cy="19690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497047" y="2571750"/>
            <a:ext cx="670070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도시별로 봐도, 전체를 고려해 보아도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 숙소는 응답률이 1에 거의 가까운 모습을 보이고, 그 분포 역시 매우 짧음 </a:t>
            </a:r>
            <a:endParaRPr sz="1100"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2" y="3089408"/>
            <a:ext cx="8822978" cy="189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289420" y="213920"/>
            <a:ext cx="3598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분석</a:t>
            </a:r>
            <a:endParaRPr sz="1100"/>
          </a:p>
        </p:txBody>
      </p:sp>
      <p:sp>
        <p:nvSpPr>
          <p:cNvPr id="225" name="Google Shape;225;p35"/>
          <p:cNvSpPr txBox="1"/>
          <p:nvPr/>
        </p:nvSpPr>
        <p:spPr>
          <a:xfrm>
            <a:off x="289420" y="773884"/>
            <a:ext cx="4920142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자체는 호스트가 작성하는 것이기 때문에 좋은 말이 들어 갈 수 밖에 없음, 이 description 의 단어를 분석해 보았음에도 묘사에서 큰 차이를 찾을 수 없었음 </a:t>
            </a:r>
            <a:endParaRPr sz="1100"/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4" y="1587213"/>
            <a:ext cx="8846192" cy="1969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471880" y="3831671"/>
            <a:ext cx="668183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그래서 description의 길이를 분석해봄 , 그 결과 인기있는 숙소들이 대체적으로 그 길이가 길었으며, 이는 호스트의 성향과도 연결 지을 수 있을 것이라 생각했음.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320879" y="421547"/>
            <a:ext cx="4479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: 가격에서의 일정한 기</a:t>
            </a:r>
            <a:r>
              <a:rPr lang="en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준</a:t>
            </a: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필요함 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호스트의 응답 성향 등이 리뷰 스코어와 레이팅에 영향을 미침을 알 수 있었음 , 이를 통해 호스트에게 제안을 해보고자함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여기서 우리가 내린 결론을 한 번 정리해주고 ~!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/>
        </p:nvSpPr>
        <p:spPr>
          <a:xfrm>
            <a:off x="717258" y="415173"/>
            <a:ext cx="32087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에어비앤비의 슈퍼 호스트 제도</a:t>
            </a:r>
            <a:endParaRPr sz="1100"/>
          </a:p>
        </p:txBody>
      </p:sp>
      <p:sp>
        <p:nvSpPr>
          <p:cNvPr id="238" name="Google Shape;238;p37"/>
          <p:cNvSpPr txBox="1"/>
          <p:nvPr/>
        </p:nvSpPr>
        <p:spPr>
          <a:xfrm>
            <a:off x="855677" y="1025554"/>
            <a:ext cx="4253219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슈퍼호스트란 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슈퍼호스트는 다른 호스트에게는 모범이 되고 게스트에게는 특별한 경험을 선사하는 숙련된 호스트입니다.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슈퍼호스트 지위에 다다르시면, 게스트가 쉽게 알아볼 수 있도록 숙소와 호스트 프로필에 슈퍼호스트 배지superhost badge가 자동으로 표시됩니다.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즉, 노출 빈도 등에 따른 이득을 얻을 수 있음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28506" y="616591"/>
            <a:ext cx="7109670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슈퍼호스트 자격 요건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 10건 이상 호스팅, 또는 3건의 예약에 걸쳐 100박 이상 호스팅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응답률 90% 이상 유지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정상참작이 가능한 상황을 제외하고 예약 취소율 1%(예약 100건당 1건 취소) 이하 유지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평점 4.8점 이상 유지(평점은 게스트 체크아웃 날짜가 아니라 게스트가 후기를 남긴 날짜를 기준으로 지난 365일간의 후기에 대해 계산)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(우리가 분석한 숙소도 super host일 가능성이 높아짐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날짜가 제대로 된 날짜였다면 super host일 가능성이 있는 것들을 분석해 볼 수 있었을 텐데 이 부분이 아쉽네요 ㅜㅜ)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522214" y="572548"/>
            <a:ext cx="4857226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우리는 앞서 리뷰수와 리뷰스코어가 호스트의 반응, 응답정도와 연관이 있다고 결론지었음 – 또한 에어비앤비의 슈퍼호스트 제도의 기준 역시도 이를 뒷받침 해주고 있다고 볼 수 있음.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통해 우리는 가장 빠르게 피드백이 가능한 호스트의 응답도, 신뢰도 등을 증가 시켜주는 방향으로 리뷰 점수와 수를 올리고 이 과정이 에어비앤비의 슈퍼호스트가 되는 과정에도 기여를 할 수 있을 것이라고 판단함.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 제안 : 위 내용 정리 해서 한 줄로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43" y="291649"/>
            <a:ext cx="2976476" cy="30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3586293" y="1031846"/>
            <a:ext cx="51639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 리뷰는 서울시 강남구 숙소로 검색했을 때 바로 나오는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슈퍼 호스트 숙소의 리뷰를 일부 발췌했습니다.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54건 중에 15 건에서 호스트의 응답도 등에 대해 만족스러웠다는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응답이 있었으며 그 중 일부 리뷰를 가져옴 </a:t>
            </a:r>
            <a:endParaRPr sz="1100"/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4">
            <a:alphaModFix/>
          </a:blip>
          <a:srcRect b="56084" l="0" r="0" t="40001"/>
          <a:stretch/>
        </p:blipFill>
        <p:spPr>
          <a:xfrm>
            <a:off x="3541600" y="2471082"/>
            <a:ext cx="2375385" cy="20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4">
            <a:alphaModFix/>
          </a:blip>
          <a:srcRect b="27829" l="0" r="0" t="53822"/>
          <a:stretch/>
        </p:blipFill>
        <p:spPr>
          <a:xfrm>
            <a:off x="3900230" y="2931952"/>
            <a:ext cx="2375385" cy="94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5">
            <a:alphaModFix/>
          </a:blip>
          <a:srcRect b="13884" l="0" r="0" t="72989"/>
          <a:stretch/>
        </p:blipFill>
        <p:spPr>
          <a:xfrm>
            <a:off x="6253872" y="2471082"/>
            <a:ext cx="2375385" cy="67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 rotWithShape="1">
          <a:blip r:embed="rId5">
            <a:alphaModFix/>
          </a:blip>
          <a:srcRect b="35535" l="0" r="0" t="58397"/>
          <a:stretch/>
        </p:blipFill>
        <p:spPr>
          <a:xfrm>
            <a:off x="6168250" y="4413009"/>
            <a:ext cx="2375385" cy="31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370500" y="850375"/>
            <a:ext cx="51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38500" y="305475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에어비앤비가 무엇인지 대략 설명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25" y="910650"/>
            <a:ext cx="4997437" cy="35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173375" y="123850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데이터 설명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25" y="629100"/>
            <a:ext cx="5245262" cy="43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724625" y="4770600"/>
            <a:ext cx="905700" cy="20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6351225" y="2156100"/>
            <a:ext cx="316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약 7만 개의 행,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29개의 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방대한 데이터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173375" y="123850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데이터 설명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475" y="698350"/>
            <a:ext cx="5883051" cy="22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911050" y="2898575"/>
            <a:ext cx="2395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id: 숙소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Room: 방의 특성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Price/Reservation: 가격과 정책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Location: 위치 관련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Host: 호스트 관련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리뷰 관련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29425" y="216975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접근방향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048725" y="186600"/>
            <a:ext cx="31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고객의 입장에서는 뭘 고려할까? 빌드업용 슬라이드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1003475"/>
            <a:ext cx="3554175" cy="21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575" y="956400"/>
            <a:ext cx="3832576" cy="282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825" y="3370722"/>
            <a:ext cx="2702355" cy="169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529425" y="216975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접근방향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2048725" y="186600"/>
            <a:ext cx="31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호스트</a:t>
            </a:r>
            <a:r>
              <a:rPr lang="en"/>
              <a:t>의 입장에서는 뭘 고려할까? 빌드업용 슬라이드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13412" t="0"/>
          <a:stretch/>
        </p:blipFill>
        <p:spPr>
          <a:xfrm>
            <a:off x="1287850" y="2308550"/>
            <a:ext cx="3855675" cy="13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0" r="10378" t="0"/>
          <a:stretch/>
        </p:blipFill>
        <p:spPr>
          <a:xfrm>
            <a:off x="479100" y="973225"/>
            <a:ext cx="3634649" cy="13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150" y="1454050"/>
            <a:ext cx="2401212" cy="18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266500" y="211500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접근방향</a:t>
            </a:r>
            <a:endParaRPr/>
          </a:p>
        </p:txBody>
      </p:sp>
      <p:graphicFrame>
        <p:nvGraphicFramePr>
          <p:cNvPr id="123" name="Google Shape;123;p22"/>
          <p:cNvGraphicFramePr/>
          <p:nvPr/>
        </p:nvGraphicFramePr>
        <p:xfrm>
          <a:off x="1166125" y="8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{EDBB6A50-4F85-4921-A7A4-6F1742F36D22}</a:tableStyleId>
              </a:tblPr>
              <a:tblGrid>
                <a:gridCol w="1525725"/>
                <a:gridCol w="1525725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고려요소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고객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호스트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가격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예약 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편의시설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리뷰 점수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관광지 접근성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리뷰 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4" name="Google Shape;124;p22"/>
          <p:cNvSpPr txBox="1"/>
          <p:nvPr/>
        </p:nvSpPr>
        <p:spPr>
          <a:xfrm>
            <a:off x="4442450" y="2333825"/>
            <a:ext cx="31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여기에 초점을 맞춰보자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221625" y="3506050"/>
            <a:ext cx="315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호스트 입장에서 </a:t>
            </a:r>
            <a:r>
              <a:rPr lang="en"/>
              <a:t>좋은 리뷰를 많이 받기 위해서는 어떤 점을 신경써야 할까?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57550" y="264375"/>
            <a:ext cx="47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분석을 진행하기 전 도시 기준으로 전처리.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839225" y="743025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도시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00" y="1183525"/>
            <a:ext cx="3580549" cy="34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5324350" y="2054475"/>
            <a:ext cx="315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주요 도시 3군데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Francisco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